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Nunito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Nunito-regular.fntdata"/><Relationship Id="rId14" Type="http://schemas.openxmlformats.org/officeDocument/2006/relationships/slide" Target="slides/slide9.xml"/><Relationship Id="rId17" Type="http://schemas.openxmlformats.org/officeDocument/2006/relationships/font" Target="fonts/Nunito-italic.fntdata"/><Relationship Id="rId16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2b87f892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d2b87f892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2b87f8923_0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d2b87f8923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2ced5d57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d2ced5d57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2b87f892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2b87f89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2b87f8923_0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2b87f8923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d2b87f8923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d2b87f8923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d2b87f892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d2b87f892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2b87f8923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d2b87f8923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22.jpg"/><Relationship Id="rId7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5" Type="http://schemas.openxmlformats.org/officeDocument/2006/relationships/image" Target="../media/image19.jpg"/><Relationship Id="rId6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2007853" y="2596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Vitrína pro hasičskou historickou techniku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4712600" y="16424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Participativní rozpočet 2026</a:t>
            </a:r>
            <a:endParaRPr/>
          </a:p>
        </p:txBody>
      </p:sp>
      <p:pic>
        <p:nvPicPr>
          <p:cNvPr id="130" name="Google Shape;130;p13" title="Copilot_20260326_18373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75" y="1642450"/>
            <a:ext cx="3848901" cy="256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900" y="2051498"/>
            <a:ext cx="4404600" cy="247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>
            <p:ph type="title"/>
          </p:nvPr>
        </p:nvSpPr>
        <p:spPr>
          <a:xfrm>
            <a:off x="397550" y="321800"/>
            <a:ext cx="7505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Představa</a:t>
            </a:r>
            <a:endParaRPr/>
          </a:p>
        </p:txBody>
      </p:sp>
      <p:sp>
        <p:nvSpPr>
          <p:cNvPr id="137" name="Google Shape;137;p14"/>
          <p:cNvSpPr txBox="1"/>
          <p:nvPr>
            <p:ph idx="1" type="body"/>
          </p:nvPr>
        </p:nvSpPr>
        <p:spPr>
          <a:xfrm>
            <a:off x="397550" y="1133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představou je zděná budova o vnitřních rozměrech přibližně 6,5 × 3 metry, prosklená ze dvou stran.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 zadní části vitríny by byla umístěna motorová stříkačka „Sigmundka“ z roku 1936 společně s koňskou stříkačkou z roku 1904.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 přední části vitríny by byly vystaveny dobově odpovídající hasičské předměty a náčiní.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Součástí expozice by byla také nástěnka umístěná na zadní straně s výstavou kopií fotografií a dokumentů.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6546" y="2472625"/>
            <a:ext cx="1657975" cy="235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8025" y="3028483"/>
            <a:ext cx="1262299" cy="180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9250" y="3018195"/>
            <a:ext cx="1154600" cy="180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9419" y="3007725"/>
            <a:ext cx="2450156" cy="182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449" y="3007725"/>
            <a:ext cx="1262299" cy="18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/>
          <p:nvPr>
            <p:ph type="title"/>
          </p:nvPr>
        </p:nvSpPr>
        <p:spPr>
          <a:xfrm>
            <a:off x="196475" y="210375"/>
            <a:ext cx="7505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Vizualizace</a:t>
            </a:r>
            <a:endParaRPr/>
          </a:p>
        </p:txBody>
      </p:sp>
      <p:pic>
        <p:nvPicPr>
          <p:cNvPr id="148" name="Google Shape;14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250" y="941350"/>
            <a:ext cx="2930825" cy="16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239" y="2829175"/>
            <a:ext cx="3197236" cy="16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051" y="984352"/>
            <a:ext cx="2850072" cy="16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0383" y="2829175"/>
            <a:ext cx="2701625" cy="163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/>
          <p:nvPr>
            <p:ph type="title"/>
          </p:nvPr>
        </p:nvSpPr>
        <p:spPr>
          <a:xfrm>
            <a:off x="202975" y="2164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Vitríny u jiných sborů v ČR</a:t>
            </a:r>
            <a:endParaRPr/>
          </a:p>
        </p:txBody>
      </p:sp>
      <p:pic>
        <p:nvPicPr>
          <p:cNvPr id="157" name="Google Shape;1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650" y="513150"/>
            <a:ext cx="2746573" cy="20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025" y="2693944"/>
            <a:ext cx="2746576" cy="205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3650" y="2693943"/>
            <a:ext cx="2746576" cy="205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750" y="1333575"/>
            <a:ext cx="2565225" cy="34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8025" y="743675"/>
            <a:ext cx="2746573" cy="182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3575" y="2120450"/>
            <a:ext cx="1892874" cy="27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 txBox="1"/>
          <p:nvPr>
            <p:ph type="title"/>
          </p:nvPr>
        </p:nvSpPr>
        <p:spPr>
          <a:xfrm>
            <a:off x="209450" y="209975"/>
            <a:ext cx="7505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Cíl projektu</a:t>
            </a:r>
            <a:endParaRPr/>
          </a:p>
        </p:txBody>
      </p:sp>
      <p:sp>
        <p:nvSpPr>
          <p:cNvPr id="168" name="Google Shape;168;p17"/>
          <p:cNvSpPr txBox="1"/>
          <p:nvPr>
            <p:ph idx="1" type="body"/>
          </p:nvPr>
        </p:nvSpPr>
        <p:spPr>
          <a:xfrm>
            <a:off x="526700" y="2018325"/>
            <a:ext cx="4550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Zajistit důstojné místo pro zasloužilé stroje, které více než 50 let sloužily a chránily naši obec před plamenným živlem.</a:t>
            </a:r>
            <a:endParaRPr sz="1100">
              <a:solidFill>
                <a:srgbClr val="233A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10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Předat informace o historii působení našeho sboru v obci prostřednictvím fotografií a dokumentů z archivu sboru, ale také přiblížit historii naší obce.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4175" y="316862"/>
            <a:ext cx="3322276" cy="22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4275" y="3195075"/>
            <a:ext cx="2399299" cy="16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0976" y="316850"/>
            <a:ext cx="2403200" cy="170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/>
          <p:nvPr>
            <p:ph type="title"/>
          </p:nvPr>
        </p:nvSpPr>
        <p:spPr>
          <a:xfrm>
            <a:off x="202975" y="216425"/>
            <a:ext cx="7505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Cenová nabídka</a:t>
            </a:r>
            <a:endParaRPr/>
          </a:p>
        </p:txBody>
      </p:sp>
      <p:sp>
        <p:nvSpPr>
          <p:cNvPr id="177" name="Google Shape;177;p18"/>
          <p:cNvSpPr txBox="1"/>
          <p:nvPr>
            <p:ph idx="1" type="body"/>
          </p:nvPr>
        </p:nvSpPr>
        <p:spPr>
          <a:xfrm>
            <a:off x="819150" y="1990725"/>
            <a:ext cx="45378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100">
                <a:latin typeface="Arial"/>
                <a:ea typeface="Arial"/>
                <a:cs typeface="Arial"/>
                <a:sym typeface="Arial"/>
              </a:rPr>
              <a:t>Projekt byl kalkulován u firmy Papřok s.r.o. a odhadovaná výše projektu vychází na </a:t>
            </a:r>
            <a:r>
              <a:rPr b="1" lang="cs" sz="1100">
                <a:latin typeface="Arial"/>
                <a:ea typeface="Arial"/>
                <a:cs typeface="Arial"/>
                <a:sym typeface="Arial"/>
              </a:rPr>
              <a:t>988 440 Kč bez DPH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376" y="499525"/>
            <a:ext cx="3376200" cy="40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/>
          <p:nvPr>
            <p:ph type="title"/>
          </p:nvPr>
        </p:nvSpPr>
        <p:spPr>
          <a:xfrm>
            <a:off x="209450" y="203475"/>
            <a:ext cx="7505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Umístění</a:t>
            </a:r>
            <a:endParaRPr/>
          </a:p>
        </p:txBody>
      </p:sp>
      <p:sp>
        <p:nvSpPr>
          <p:cNvPr id="184" name="Google Shape;184;p19"/>
          <p:cNvSpPr txBox="1"/>
          <p:nvPr>
            <p:ph idx="1" type="body"/>
          </p:nvPr>
        </p:nvSpPr>
        <p:spPr>
          <a:xfrm>
            <a:off x="819150" y="1990725"/>
            <a:ext cx="21120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obecním pozemku vedle nového parkoviště, které se nachází naproti školce a v blízkosti historických budov Oráč a Sýpka.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225" y="595763"/>
            <a:ext cx="5958886" cy="395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by to mohlo vypadat v budoucnu?</a:t>
            </a:r>
            <a:endParaRPr/>
          </a:p>
        </p:txBody>
      </p:sp>
      <p:sp>
        <p:nvSpPr>
          <p:cNvPr id="191" name="Google Shape;191;p20"/>
          <p:cNvSpPr txBox="1"/>
          <p:nvPr>
            <p:ph idx="1" type="body"/>
          </p:nvPr>
        </p:nvSpPr>
        <p:spPr>
          <a:xfrm>
            <a:off x="819150" y="198107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Nemusí sloužit pouze k představení historie hasičů — mohou zde být předávány také informace o historii obce prostřednictvím informačních tabulí, podobně jako těch, které jsou rozmístěny po obci.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budoucna by zde mohl vzniknout například minipark s odpočinkovou zónou</a:t>
            </a:r>
            <a:r>
              <a:rPr lang="cs" sz="1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Děkuji za pozornost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